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369C86D-D7FF-47A6-BEC1-75D690F6D9F3}" type="datetimeFigureOut">
              <a:rPr lang="es-CL" smtClean="0"/>
              <a:t>01-08-2013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E735E37-8BF2-4BEF-91D6-221E4F88F1AD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Prensa y migración</a:t>
            </a:r>
          </a:p>
          <a:p>
            <a:r>
              <a:rPr lang="es-CL" dirty="0" smtClean="0"/>
              <a:t>Reflexiones sobre el otro y</a:t>
            </a:r>
          </a:p>
          <a:p>
            <a:r>
              <a:rPr lang="es-CL" dirty="0" smtClean="0"/>
              <a:t>El rol de los medios de comunicación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Amnistía a inmigrantes</a:t>
            </a:r>
          </a:p>
          <a:p>
            <a:pPr>
              <a:buNone/>
            </a:pPr>
            <a:endParaRPr lang="es-CL" sz="2000" dirty="0" smtClean="0"/>
          </a:p>
          <a:p>
            <a:pPr>
              <a:buNone/>
            </a:pPr>
            <a:r>
              <a:rPr lang="es-CL" sz="2000" dirty="0" smtClean="0"/>
              <a:t>El </a:t>
            </a:r>
            <a:r>
              <a:rPr lang="es-CL" sz="2000" dirty="0"/>
              <a:t>término “amnistía” es, desde ya, mal </a:t>
            </a:r>
            <a:r>
              <a:rPr lang="es-CL" sz="2000" dirty="0" smtClean="0"/>
              <a:t>utilizado a </a:t>
            </a:r>
            <a:r>
              <a:rPr lang="es-CL" sz="2000" dirty="0"/>
              <a:t>nuestro juicio ya </a:t>
            </a:r>
            <a:r>
              <a:rPr lang="es-CL" sz="2000" dirty="0" smtClean="0"/>
              <a:t>que</a:t>
            </a:r>
          </a:p>
          <a:p>
            <a:pPr>
              <a:buNone/>
            </a:pPr>
            <a:r>
              <a:rPr lang="es-CL" sz="2000" dirty="0" smtClean="0"/>
              <a:t>hace alusión </a:t>
            </a:r>
            <a:r>
              <a:rPr lang="es-CL" sz="2000" dirty="0"/>
              <a:t>a </a:t>
            </a:r>
            <a:r>
              <a:rPr lang="es-CL" sz="2000" dirty="0" smtClean="0"/>
              <a:t>una terminología </a:t>
            </a:r>
            <a:r>
              <a:rPr lang="es-CL" sz="2000" dirty="0"/>
              <a:t>cercana a la criminalización. </a:t>
            </a:r>
            <a:r>
              <a:rPr lang="es-CL" sz="2000" dirty="0" smtClean="0"/>
              <a:t>Igual</a:t>
            </a:r>
          </a:p>
          <a:p>
            <a:pPr>
              <a:buNone/>
            </a:pPr>
            <a:r>
              <a:rPr lang="es-CL" sz="2000" dirty="0" smtClean="0"/>
              <a:t>hubiera ocurrido con </a:t>
            </a:r>
            <a:r>
              <a:rPr lang="es-CL" sz="2000" dirty="0"/>
              <a:t>“indulto” u </a:t>
            </a:r>
            <a:r>
              <a:rPr lang="es-CL" sz="2000" dirty="0" smtClean="0"/>
              <a:t>otros sinónimos </a:t>
            </a:r>
            <a:r>
              <a:rPr lang="es-CL" sz="2000" dirty="0"/>
              <a:t>que implican una </a:t>
            </a:r>
            <a:r>
              <a:rPr lang="es-CL" sz="2000" dirty="0" smtClean="0"/>
              <a:t>visión</a:t>
            </a:r>
          </a:p>
          <a:p>
            <a:pPr>
              <a:buNone/>
            </a:pPr>
            <a:r>
              <a:rPr lang="es-CL" sz="2000" dirty="0" smtClean="0"/>
              <a:t>muy determinada de la </a:t>
            </a:r>
            <a:r>
              <a:rPr lang="es-CL" sz="2000" dirty="0"/>
              <a:t>prensa frente al tema.</a:t>
            </a:r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sz="3300" dirty="0" smtClean="0"/>
              <a:t>Énfasis en desórdenes, comercio ilícito, narcotráfico y delincuencia.</a:t>
            </a:r>
          </a:p>
          <a:p>
            <a:pPr>
              <a:buNone/>
            </a:pPr>
            <a:endParaRPr lang="es-CL" i="1" dirty="0" smtClean="0"/>
          </a:p>
          <a:p>
            <a:pPr>
              <a:buNone/>
            </a:pPr>
            <a:r>
              <a:rPr lang="es-CL" sz="2300" i="1" dirty="0" smtClean="0"/>
              <a:t>“(…) junto con destacar estas condiciones de hacinamiento y</a:t>
            </a:r>
          </a:p>
          <a:p>
            <a:pPr>
              <a:buNone/>
            </a:pPr>
            <a:r>
              <a:rPr lang="es-CL" sz="2300" i="1" dirty="0" smtClean="0"/>
              <a:t>pobreza -asociadas a la "ilegalidad", mientras la inmigración</a:t>
            </a:r>
          </a:p>
          <a:p>
            <a:pPr>
              <a:buNone/>
            </a:pPr>
            <a:r>
              <a:rPr lang="es-CL" sz="2300" i="1" dirty="0" smtClean="0"/>
              <a:t>"con papeles" sólo se atribuía a empresarios o profesionales o a</a:t>
            </a:r>
          </a:p>
          <a:p>
            <a:pPr>
              <a:buNone/>
            </a:pPr>
            <a:r>
              <a:rPr lang="es-CL" sz="2300" i="1" dirty="0" smtClean="0"/>
              <a:t>pequeños comerciantes - también se relevó a primer plano una</a:t>
            </a:r>
          </a:p>
          <a:p>
            <a:pPr>
              <a:buNone/>
            </a:pPr>
            <a:r>
              <a:rPr lang="es-CL" sz="2300" i="1" dirty="0" smtClean="0"/>
              <a:t>noticia relativa al tráfico de drogas, en donde el contexto del</a:t>
            </a:r>
          </a:p>
          <a:p>
            <a:pPr>
              <a:buNone/>
            </a:pPr>
            <a:r>
              <a:rPr lang="es-CL" sz="2300" i="1" dirty="0" smtClean="0"/>
              <a:t>aumento de los flujos migratorios, los mayores controles y</a:t>
            </a:r>
          </a:p>
          <a:p>
            <a:pPr>
              <a:buNone/>
            </a:pPr>
            <a:r>
              <a:rPr lang="es-CL" sz="2300" i="1" dirty="0" smtClean="0"/>
              <a:t>colaboración entre policías no se consideró como importante para</a:t>
            </a:r>
          </a:p>
          <a:p>
            <a:pPr>
              <a:buNone/>
            </a:pPr>
            <a:r>
              <a:rPr lang="es-CL" sz="2300" i="1" dirty="0" smtClean="0"/>
              <a:t>relativizar los datos”</a:t>
            </a:r>
            <a:r>
              <a:rPr lang="es-CL" sz="2300" dirty="0" smtClean="0"/>
              <a:t>: "Extranjeros en penales chilenos suben un 70%</a:t>
            </a:r>
          </a:p>
          <a:p>
            <a:pPr>
              <a:buNone/>
            </a:pPr>
            <a:r>
              <a:rPr lang="es-CL" sz="2300" dirty="0" smtClean="0"/>
              <a:t>en los últimos siete años" (La Tercera, 29 de julio de 2008). </a:t>
            </a:r>
          </a:p>
          <a:p>
            <a:endParaRPr lang="es-CL" sz="2300" dirty="0" smtClean="0"/>
          </a:p>
          <a:p>
            <a:pPr algn="r">
              <a:buNone/>
            </a:pPr>
            <a:r>
              <a:rPr lang="es-CL" sz="2300" dirty="0" smtClean="0"/>
              <a:t>Ximena </a:t>
            </a:r>
            <a:r>
              <a:rPr lang="es-CL" sz="2300" dirty="0" err="1" smtClean="0"/>
              <a:t>Poo</a:t>
            </a:r>
            <a:r>
              <a:rPr lang="es-CL" sz="2300" dirty="0" smtClean="0"/>
              <a:t> </a:t>
            </a:r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Discurso sobre integración, no interculturalidad:</a:t>
            </a:r>
          </a:p>
          <a:p>
            <a:pPr>
              <a:buNone/>
            </a:pPr>
            <a:r>
              <a:rPr lang="es-CL" sz="2200" dirty="0" smtClean="0"/>
              <a:t>Escuela Rep. </a:t>
            </a:r>
            <a:r>
              <a:rPr lang="es-CL" sz="2200" dirty="0"/>
              <a:t>d</a:t>
            </a:r>
            <a:r>
              <a:rPr lang="es-CL" sz="2200" dirty="0" smtClean="0"/>
              <a:t>e Alemania: </a:t>
            </a:r>
          </a:p>
          <a:p>
            <a:pPr>
              <a:buNone/>
            </a:pPr>
            <a:r>
              <a:rPr lang="es-CL" sz="2200" i="1" dirty="0"/>
              <a:t>"Niños protagonizan feria de integración cultural" (</a:t>
            </a:r>
            <a:r>
              <a:rPr lang="es-CL" sz="2200" i="1" dirty="0" smtClean="0"/>
              <a:t>La</a:t>
            </a:r>
          </a:p>
          <a:p>
            <a:pPr>
              <a:buNone/>
            </a:pPr>
            <a:r>
              <a:rPr lang="es-CL" sz="2200" i="1" dirty="0" smtClean="0"/>
              <a:t>Nación</a:t>
            </a:r>
            <a:r>
              <a:rPr lang="es-CL" sz="2200" i="1" dirty="0"/>
              <a:t>, 5 de mayo de 2008).”</a:t>
            </a:r>
            <a:endParaRPr lang="es-CL" sz="2200" dirty="0"/>
          </a:p>
          <a:p>
            <a:pPr>
              <a:buNone/>
            </a:pPr>
            <a:r>
              <a:rPr lang="es-CL" sz="2200" dirty="0" smtClean="0"/>
              <a:t>"</a:t>
            </a:r>
            <a:r>
              <a:rPr lang="es-CL" sz="2200" dirty="0"/>
              <a:t>La creciente matrícula de inmigrantes plantea </a:t>
            </a:r>
            <a:r>
              <a:rPr lang="es-CL" sz="2200" dirty="0" smtClean="0"/>
              <a:t>desafíos</a:t>
            </a:r>
          </a:p>
          <a:p>
            <a:pPr>
              <a:buNone/>
            </a:pPr>
            <a:r>
              <a:rPr lang="es-CL" sz="2200" dirty="0" smtClean="0"/>
              <a:t>de </a:t>
            </a:r>
            <a:r>
              <a:rPr lang="es-CL" sz="2200" dirty="0"/>
              <a:t>integración en el aula. Extranjeros en el </a:t>
            </a:r>
            <a:r>
              <a:rPr lang="es-CL" sz="2200" dirty="0" smtClean="0"/>
              <a:t>sistema</a:t>
            </a:r>
          </a:p>
          <a:p>
            <a:pPr>
              <a:buNone/>
            </a:pPr>
            <a:r>
              <a:rPr lang="es-CL" sz="2200" dirty="0" smtClean="0"/>
              <a:t>escolar</a:t>
            </a:r>
            <a:r>
              <a:rPr lang="es-CL" sz="2200" dirty="0"/>
              <a:t>" (El Mercurio, 28 de enero de 2008</a:t>
            </a:r>
            <a:r>
              <a:rPr lang="es-CL" sz="2200" dirty="0" smtClean="0"/>
              <a:t>).</a:t>
            </a:r>
          </a:p>
          <a:p>
            <a:pPr>
              <a:buNone/>
            </a:pPr>
            <a:r>
              <a:rPr lang="es-CL" sz="2200" i="1" dirty="0" smtClean="0"/>
              <a:t>Escuela </a:t>
            </a:r>
            <a:r>
              <a:rPr lang="es-CL" sz="2200" i="1" dirty="0"/>
              <a:t>República de Alemania, en Santiago, como </a:t>
            </a:r>
            <a:r>
              <a:rPr lang="es-CL" sz="2200" i="1" dirty="0" smtClean="0"/>
              <a:t>un</a:t>
            </a:r>
          </a:p>
          <a:p>
            <a:pPr>
              <a:buNone/>
            </a:pPr>
            <a:r>
              <a:rPr lang="es-CL" sz="2200" i="1" dirty="0" smtClean="0"/>
              <a:t>símbolo </a:t>
            </a:r>
            <a:r>
              <a:rPr lang="es-CL" sz="2200" i="1" dirty="0"/>
              <a:t>de integración y como el lugar en donde </a:t>
            </a:r>
            <a:r>
              <a:rPr lang="es-CL" sz="2200" i="1" dirty="0" smtClean="0"/>
              <a:t>se</a:t>
            </a:r>
          </a:p>
          <a:p>
            <a:pPr>
              <a:buNone/>
            </a:pPr>
            <a:r>
              <a:rPr lang="es-CL" sz="2200" i="1" dirty="0" smtClean="0"/>
              <a:t>educa </a:t>
            </a:r>
            <a:r>
              <a:rPr lang="es-CL" sz="2200" i="1" dirty="0"/>
              <a:t>la segunda generación de </a:t>
            </a:r>
            <a:r>
              <a:rPr lang="es-CL" sz="2200" i="1" dirty="0" smtClean="0"/>
              <a:t>inmigrantes (La</a:t>
            </a:r>
          </a:p>
          <a:p>
            <a:pPr>
              <a:buNone/>
            </a:pPr>
            <a:r>
              <a:rPr lang="es-CL" sz="2200" i="1" dirty="0" smtClean="0"/>
              <a:t>Tercera, 16 de agosto de 2008). </a:t>
            </a:r>
            <a:endParaRPr lang="es-CL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971544"/>
          </a:xfrm>
        </p:spPr>
        <p:txBody>
          <a:bodyPr/>
          <a:lstStyle/>
          <a:p>
            <a:pPr algn="ctr">
              <a:buNone/>
            </a:pPr>
            <a:r>
              <a:rPr lang="es-CL" dirty="0" smtClean="0"/>
              <a:t>Construcción de la identidad en Chile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142976" y="4572008"/>
            <a:ext cx="628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 smtClean="0"/>
              <a:t>El factor de la “otredad” en la construcción de identidad.</a:t>
            </a:r>
            <a:endParaRPr lang="es-CL" sz="2800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071538" y="2428868"/>
            <a:ext cx="67866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identidad es lo que nos define de manera personal, pero tambi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colectiva. Para</a:t>
            </a:r>
            <a:r>
              <a:rPr kumimoji="0" lang="es-MX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comprender la identidad debemos entenderla como una construcci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permanente, como algo que se va creando, desarrollando d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a d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y cuyos elementos est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sujetos a cambios y evoluciones. No se trata de ninguna manera de algo compacto, irreductible y permanente. </a:t>
            </a:r>
            <a:endParaRPr kumimoji="0" lang="es-MX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6318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pPr>
              <a:buNone/>
            </a:pPr>
            <a:r>
              <a:rPr lang="es-CL" dirty="0" smtClean="0"/>
              <a:t>Elemento clave en la construcción de identidad: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71472" y="2571744"/>
            <a:ext cx="821537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i="1" dirty="0"/>
              <a:t>“Las teorías historicistas miran al “otro” desde la perspectiva de su especificidad cultural única, acentuando así la diferencia y la discontinuidad (…) Mientras el énfasis en la verdad absoluta y la continuidad histórica pueden llevar a un reduccionismo y a un descuido de la especificidad del ‘otro’, el énfasis en la diferencia y la discontinuidad puede llevar a la construcción del ‘otro’ como inferior</a:t>
            </a:r>
            <a:r>
              <a:rPr lang="es-CL" sz="2400" i="1" dirty="0" smtClean="0"/>
              <a:t>.”</a:t>
            </a:r>
          </a:p>
          <a:p>
            <a:endParaRPr lang="es-CL" i="1" dirty="0"/>
          </a:p>
          <a:p>
            <a:pPr algn="r"/>
            <a:r>
              <a:rPr lang="es-CL" dirty="0" smtClean="0"/>
              <a:t>Jorge Larraín</a:t>
            </a:r>
          </a:p>
          <a:p>
            <a:pPr algn="r"/>
            <a:r>
              <a:rPr lang="es-CL" i="1" dirty="0" smtClean="0"/>
              <a:t>Sociólogo. </a:t>
            </a:r>
            <a:endParaRPr lang="es-C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81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3614750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La </a:t>
            </a:r>
            <a:r>
              <a:rPr lang="es-MX" dirty="0"/>
              <a:t>visión del otro aporta a un determinado discurso nacional y a una determinada identidad, en que se enfatiza la diferenciación con el ‘otro’ como parte de la definición de un ‘nosotros’. 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La </a:t>
            </a:r>
            <a:r>
              <a:rPr lang="es-MX" dirty="0"/>
              <a:t>identidad vendría a ser el conjunto de cualidades con las que una persona, o un grupo de personas, se ven reflejada y conectada. Es un conjunto de definiciones a sí mismo, relacionadas con ciertas características propias definidas. </a:t>
            </a:r>
            <a:endParaRPr lang="es-CL" dirty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 </a:t>
            </a:r>
            <a:r>
              <a:rPr lang="es-MX" dirty="0" smtClean="0"/>
              <a:t>La construcción de la identidad necesita de una épica, de un discurso, de un “destino manifiesto” para poder seducir a sus componentes. Se interpela a los individuos para que se identifiquen con él. </a:t>
            </a:r>
          </a:p>
          <a:p>
            <a:endParaRPr lang="es-MX" dirty="0" smtClean="0"/>
          </a:p>
          <a:p>
            <a:r>
              <a:rPr lang="es-MX" dirty="0" smtClean="0"/>
              <a:t>A través de eventos históricos épicos o gloriosos, comidas, juegos, paisajes, imágenes o símbolos se construye un relato de unicidad y pertenencia, que logran sostener una tradición muchas veces inventada. </a:t>
            </a:r>
            <a:endParaRPr lang="es-CL" dirty="0" smtClean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Factor Globalización</a:t>
            </a:r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La Globalización afecta la construcción de la identidad, alterándolas y socavándolas, por un lado; modelándolas y readaptándolas por otro (</a:t>
            </a:r>
            <a:r>
              <a:rPr lang="es-CL" dirty="0" err="1" smtClean="0"/>
              <a:t>Glocalización</a:t>
            </a:r>
            <a:r>
              <a:rPr lang="es-CL" dirty="0" smtClean="0"/>
              <a:t>).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sz="3000" dirty="0" smtClean="0"/>
              <a:t>Medios de comunicación</a:t>
            </a:r>
          </a:p>
          <a:p>
            <a:pPr>
              <a:buNone/>
            </a:pPr>
            <a:r>
              <a:rPr lang="es-MX" sz="2400" dirty="0"/>
              <a:t>Los medios de comunicación son poderosos canales </a:t>
            </a:r>
            <a:r>
              <a:rPr lang="es-MX" sz="2400" dirty="0" smtClean="0"/>
              <a:t>de</a:t>
            </a:r>
          </a:p>
          <a:p>
            <a:pPr>
              <a:buNone/>
            </a:pPr>
            <a:r>
              <a:rPr lang="es-MX" sz="2400" dirty="0" smtClean="0"/>
              <a:t>transmisión </a:t>
            </a:r>
            <a:r>
              <a:rPr lang="es-MX" sz="2400" dirty="0"/>
              <a:t>de datos, hechos y acontecimientos, </a:t>
            </a:r>
            <a:r>
              <a:rPr lang="es-MX" sz="2400" dirty="0" smtClean="0"/>
              <a:t>pero</a:t>
            </a:r>
          </a:p>
          <a:p>
            <a:pPr>
              <a:buNone/>
            </a:pPr>
            <a:r>
              <a:rPr lang="es-MX" sz="2400" dirty="0" smtClean="0"/>
              <a:t>también </a:t>
            </a:r>
            <a:r>
              <a:rPr lang="es-MX" sz="2400" dirty="0"/>
              <a:t>de ideas, imágenes, pensamientos, </a:t>
            </a:r>
            <a:r>
              <a:rPr lang="es-MX" sz="2400" dirty="0" smtClean="0"/>
              <a:t>caricaturas,</a:t>
            </a:r>
          </a:p>
          <a:p>
            <a:pPr>
              <a:buNone/>
            </a:pPr>
            <a:r>
              <a:rPr lang="es-MX" sz="2400" dirty="0" smtClean="0"/>
              <a:t>estereotipos </a:t>
            </a:r>
            <a:r>
              <a:rPr lang="es-MX" sz="2400" dirty="0"/>
              <a:t>y reduccionismos varios. </a:t>
            </a:r>
            <a:endParaRPr lang="es-MX" sz="2400" dirty="0" smtClean="0"/>
          </a:p>
          <a:p>
            <a:endParaRPr lang="es-MX" sz="2400" dirty="0" smtClean="0"/>
          </a:p>
          <a:p>
            <a:pPr>
              <a:buNone/>
            </a:pPr>
            <a:endParaRPr lang="es-MX" sz="2400" dirty="0" smtClean="0"/>
          </a:p>
          <a:p>
            <a:pPr>
              <a:buNone/>
            </a:pPr>
            <a:r>
              <a:rPr lang="es-MX" sz="2400" dirty="0" smtClean="0"/>
              <a:t>El </a:t>
            </a:r>
            <a:r>
              <a:rPr lang="es-MX" sz="2400" dirty="0"/>
              <a:t>poder de la prensa en generar opinión, condicionar </a:t>
            </a:r>
            <a:r>
              <a:rPr lang="es-MX" sz="2400" dirty="0" smtClean="0"/>
              <a:t>la</a:t>
            </a:r>
          </a:p>
          <a:p>
            <a:pPr>
              <a:buNone/>
            </a:pPr>
            <a:r>
              <a:rPr lang="es-MX" sz="2400" dirty="0" smtClean="0"/>
              <a:t>agenda </a:t>
            </a:r>
            <a:r>
              <a:rPr lang="es-MX" sz="2400" dirty="0"/>
              <a:t>pública y “sancionar” lo que sucede en el </a:t>
            </a:r>
            <a:r>
              <a:rPr lang="es-MX" sz="2400" dirty="0" smtClean="0"/>
              <a:t>espacio</a:t>
            </a:r>
          </a:p>
          <a:p>
            <a:pPr>
              <a:buNone/>
            </a:pPr>
            <a:r>
              <a:rPr lang="es-MX" sz="2400" dirty="0" smtClean="0"/>
              <a:t>público </a:t>
            </a:r>
            <a:r>
              <a:rPr lang="es-MX" sz="2400" dirty="0"/>
              <a:t>(y en el no tan público) es enorme, razón por </a:t>
            </a:r>
            <a:r>
              <a:rPr lang="es-MX" sz="2400" dirty="0" smtClean="0"/>
              <a:t>la</a:t>
            </a:r>
          </a:p>
          <a:p>
            <a:pPr>
              <a:buNone/>
            </a:pPr>
            <a:r>
              <a:rPr lang="es-MX" sz="2400" dirty="0" smtClean="0"/>
              <a:t>cual </a:t>
            </a:r>
            <a:r>
              <a:rPr lang="es-MX" sz="2400" dirty="0"/>
              <a:t>su influencia debe tenerse muy en cuenta</a:t>
            </a:r>
            <a:r>
              <a:rPr lang="es-MX" sz="2400" dirty="0" smtClean="0"/>
              <a:t>. Mayor</a:t>
            </a:r>
          </a:p>
          <a:p>
            <a:pPr>
              <a:buNone/>
            </a:pPr>
            <a:r>
              <a:rPr lang="es-MX" sz="2400" dirty="0" smtClean="0"/>
              <a:t>exposición a la alteridad.</a:t>
            </a:r>
            <a:endParaRPr lang="es-CL" sz="2400" dirty="0"/>
          </a:p>
          <a:p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i="1" dirty="0" smtClean="0"/>
              <a:t>“(…) a </a:t>
            </a:r>
            <a:r>
              <a:rPr lang="es-CL" i="1" dirty="0"/>
              <a:t>través del discurso de los periodistas y las líneas editoriales de los medios en los que trabajan, se van construyendo imaginarios sobre los otros, en este caso los "otros fronterizos". Se trata de imaginarios ligados a los capitales culturales y sociales, históricos, que van conformando un campo de entendimiento muchas veces cruzado por prejuicios, sentidos de superioridad, blanqueamientos, sentidos de mundo de matriz </a:t>
            </a:r>
            <a:r>
              <a:rPr lang="es-CL" i="1" dirty="0" err="1"/>
              <a:t>eurocéntrica</a:t>
            </a:r>
            <a:r>
              <a:rPr lang="es-CL" i="1" dirty="0"/>
              <a:t>, estereotipos en donde el proyecto unificador de heterogeneidades muchas veces asume una agenda homogénea y hegemónica”. </a:t>
            </a:r>
            <a:endParaRPr lang="es-CL" i="1" dirty="0" smtClean="0"/>
          </a:p>
          <a:p>
            <a:pPr algn="r"/>
            <a:r>
              <a:rPr lang="es-CL" i="1" dirty="0" smtClean="0"/>
              <a:t>Ximena </a:t>
            </a:r>
            <a:r>
              <a:rPr lang="es-CL" i="1" dirty="0" err="1" smtClean="0"/>
              <a:t>Poo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229600" cy="1328734"/>
          </a:xfrm>
        </p:spPr>
        <p:txBody>
          <a:bodyPr/>
          <a:lstStyle/>
          <a:p>
            <a:r>
              <a:rPr lang="es-CL" dirty="0" smtClean="0"/>
              <a:t>Enfoques de la prensa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5643578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Inmigrantes “ilegales”, criminalización de las personas.</a:t>
            </a:r>
            <a:endParaRPr lang="es-CL" sz="24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285992"/>
            <a:ext cx="8286776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Tercera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aborda los temas de migrantes en las secciones Nacional y Tendencias. En la primera queda claro el enfoque m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policial, mientras que la segunda tiene un car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cter m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bien costumbrista, cercano al tema Globalizaci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n, con las distintas variables que han hecho de Chile un pa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receptor de personas.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Naci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y El Mercurio dan un enfoque m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reflexivo, apoy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ndose en cifras y datos de distintas organizaciones, mientras Las 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ltimas Noticias se acerca al tema desde el 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mbito deportivo, ocio y testimonios sobre las condiciones de vida.</a:t>
            </a:r>
            <a:endParaRPr kumimoji="0" lang="es-C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188640"/>
            <a:ext cx="3791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762</TotalTime>
  <Words>923</Words>
  <Application>Microsoft Office PowerPoint</Application>
  <PresentationFormat>Presentación en pantalla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Civil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Sony</dc:creator>
  <cp:lastModifiedBy>Jorge Rizik</cp:lastModifiedBy>
  <cp:revision>28</cp:revision>
  <dcterms:created xsi:type="dcterms:W3CDTF">2013-08-01T03:10:36Z</dcterms:created>
  <dcterms:modified xsi:type="dcterms:W3CDTF">2013-08-01T20:57:22Z</dcterms:modified>
</cp:coreProperties>
</file>